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84" r:id="rId5"/>
    <p:sldId id="286" r:id="rId6"/>
    <p:sldId id="302" r:id="rId7"/>
    <p:sldId id="296" r:id="rId8"/>
    <p:sldId id="262" r:id="rId9"/>
    <p:sldId id="299" r:id="rId10"/>
    <p:sldId id="298" r:id="rId11"/>
    <p:sldId id="294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530" y="2618688"/>
            <a:ext cx="5630934" cy="1709928"/>
          </a:xfrm>
        </p:spPr>
        <p:txBody>
          <a:bodyPr/>
          <a:lstStyle/>
          <a:p>
            <a:r>
              <a:rPr lang="en-US"/>
              <a:t>Stationary Management System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0576" y="3695653"/>
            <a:ext cx="4873752" cy="630936"/>
          </a:xfrm>
        </p:spPr>
        <p:txBody>
          <a:bodyPr/>
          <a:lstStyle/>
          <a:p>
            <a:r>
              <a:rPr lang="en-US"/>
              <a:t>By</a:t>
            </a:r>
          </a:p>
          <a:p>
            <a:r>
              <a:rPr lang="en-US"/>
              <a:t>23071A0597 - M </a:t>
            </a:r>
            <a:r>
              <a:rPr lang="en-US" err="1"/>
              <a:t>Hruday</a:t>
            </a:r>
            <a:r>
              <a:rPr lang="en-US"/>
              <a:t> Karthik</a:t>
            </a:r>
          </a:p>
          <a:p>
            <a:r>
              <a:rPr lang="en-US"/>
              <a:t>23071A05B1 - </a:t>
            </a:r>
            <a:r>
              <a:rPr lang="en-US" err="1"/>
              <a:t>P.Vedh</a:t>
            </a:r>
            <a:endParaRPr lang="en-US"/>
          </a:p>
          <a:p>
            <a:r>
              <a:rPr lang="en-US"/>
              <a:t>23071A05B3 - </a:t>
            </a:r>
            <a:r>
              <a:rPr lang="en-US" err="1"/>
              <a:t>P.Vinay</a:t>
            </a:r>
            <a:r>
              <a:rPr lang="en-US"/>
              <a:t> Sagar</a:t>
            </a:r>
          </a:p>
          <a:p>
            <a:r>
              <a:rPr lang="en-US"/>
              <a:t>23071A05B4 – </a:t>
            </a:r>
            <a:r>
              <a:rPr lang="en-US" err="1"/>
              <a:t>P.Vinay</a:t>
            </a:r>
            <a:r>
              <a:rPr lang="en-US"/>
              <a:t> Kumar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Why do we need this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Proposed Solution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OS Topics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467E-E8D9-0B79-7736-9E105855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64" y="349832"/>
            <a:ext cx="9912096" cy="1014984"/>
          </a:xfrm>
        </p:spPr>
        <p:txBody>
          <a:bodyPr/>
          <a:lstStyle/>
          <a:p>
            <a:pPr algn="l"/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C0A5D-5BEB-F129-1DC0-41BB7AB69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89" y="1802600"/>
            <a:ext cx="8452891" cy="416052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college stationery store often faces overcrowding, leading to long waiting times, confusion, and inefficiencies in serving students.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lack of an organized queue system results in delays, as students have no visibility into their waiting time or queue position. 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causes frustration and disrupts time management for both students and staff. Additionally, peak hours make it difficult for the store to operate efficiently, further slowing down the service. </a:t>
            </a:r>
          </a:p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these challenges, a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Queue Management System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streamline the process, provide real-time queue updates, and enhance overall efficiency.</a:t>
            </a:r>
          </a:p>
          <a:p>
            <a:pPr marL="0" indent="0" algn="just">
              <a:buNone/>
            </a:pPr>
            <a:endParaRPr lang="en-IN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7B371-ED71-0BB3-83E5-64B87129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9F9A2-5170-163F-1628-8028054B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1B0560-67FF-749F-3DA2-C9354A32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E2845-A98A-F27E-0EED-83721783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881" y="0"/>
            <a:ext cx="3670484" cy="63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86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34" y="2420664"/>
            <a:ext cx="3209544" cy="28620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Why Do We Need This System?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43219"/>
            <a:ext cx="384048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Long</a:t>
            </a:r>
            <a:r>
              <a:rPr lang="en-US" b="1">
                <a:ea typeface="+mj-lt"/>
                <a:cs typeface="+mj-lt"/>
              </a:rPr>
              <a:t> </a:t>
            </a:r>
            <a:r>
              <a:rPr lang="en-US">
                <a:ea typeface="+mj-lt"/>
                <a:cs typeface="+mj-lt"/>
              </a:rPr>
              <a:t>Waiting</a:t>
            </a:r>
            <a:r>
              <a:rPr lang="en-US" b="1">
                <a:ea typeface="+mj-lt"/>
                <a:cs typeface="+mj-lt"/>
              </a:rPr>
              <a:t> </a:t>
            </a:r>
            <a:r>
              <a:rPr lang="en-US"/>
              <a:t>Time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5" y="787633"/>
            <a:ext cx="6231621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Students often have to wait in long queues.</a:t>
            </a:r>
            <a:endParaRPr lang="en-US"/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No Transparency</a:t>
            </a:r>
            <a:endParaRPr lang="en-US"/>
          </a:p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90918"/>
            <a:ext cx="5986943" cy="3033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Students do not know their exact position in the queue or estimated wait time</a:t>
            </a:r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Inefficient Manual System</a:t>
            </a:r>
            <a:endParaRPr lang="en-US"/>
          </a:p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45268"/>
            <a:ext cx="5462631" cy="33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Staff members struggle to manage the rush efficiently, causing delays.</a:t>
            </a:r>
            <a:endParaRPr lang="en-US"/>
          </a:p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213259"/>
            <a:ext cx="384048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Crowding Issues</a:t>
            </a:r>
            <a:endParaRPr lang="en-US"/>
          </a:p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2873" y="4550682"/>
            <a:ext cx="6007915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Physical queues create congestion, making it difficult for both students and staff to operate smoothly.</a:t>
            </a:r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Peak Hour Rush</a:t>
            </a:r>
            <a:endParaRPr lang="en-US"/>
          </a:p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Exam seasons lead </a:t>
            </a:r>
            <a:r>
              <a:rPr lang="en-US" altLang="zh-CN">
                <a:ea typeface="+mn-lt"/>
                <a:cs typeface="+mn-lt"/>
              </a:rPr>
              <a:t>to</a:t>
            </a:r>
            <a:r>
              <a:rPr lang="en-US">
                <a:ea typeface="+mn-lt"/>
                <a:cs typeface="+mn-lt"/>
              </a:rPr>
              <a:t> extreme delays.</a:t>
            </a:r>
            <a:endParaRPr lang="en-US"/>
          </a:p>
          <a:p>
            <a:endParaRPr lang="en-US"/>
          </a:p>
        </p:txBody>
      </p:sp>
      <p:pic>
        <p:nvPicPr>
          <p:cNvPr id="6" name="Picture Placeholder 5" descr="Hourglass Finished with solid fill">
            <a:extLst>
              <a:ext uri="{FF2B5EF4-FFF2-40B4-BE49-F238E27FC236}">
                <a16:creationId xmlns:a16="http://schemas.microsoft.com/office/drawing/2014/main" id="{96E348F3-44B2-C396-852C-730A883B44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457363" y="469734"/>
            <a:ext cx="640080" cy="640080"/>
          </a:xfrm>
        </p:spPr>
      </p:pic>
      <p:pic>
        <p:nvPicPr>
          <p:cNvPr id="37" name="Picture Placeholder 36" descr="Books with solid fill">
            <a:extLst>
              <a:ext uri="{FF2B5EF4-FFF2-40B4-BE49-F238E27FC236}">
                <a16:creationId xmlns:a16="http://schemas.microsoft.com/office/drawing/2014/main" id="{32AC2909-6895-F0AE-A4F0-CC5F3257DC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57363" y="3032583"/>
            <a:ext cx="640080" cy="640080"/>
          </a:xfrm>
        </p:spPr>
      </p:pic>
      <p:pic>
        <p:nvPicPr>
          <p:cNvPr id="40" name="Picture Placeholder 39" descr="Business Growth with solid fill">
            <a:extLst>
              <a:ext uri="{FF2B5EF4-FFF2-40B4-BE49-F238E27FC236}">
                <a16:creationId xmlns:a16="http://schemas.microsoft.com/office/drawing/2014/main" id="{A98FE623-003A-995F-CC23-99B3ADC685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57363" y="4384555"/>
            <a:ext cx="640080" cy="640080"/>
          </a:xfrm>
        </p:spPr>
      </p:pic>
      <p:pic>
        <p:nvPicPr>
          <p:cNvPr id="43" name="Picture Placeholder 42" descr="Stopwatch with solid fill">
            <a:extLst>
              <a:ext uri="{FF2B5EF4-FFF2-40B4-BE49-F238E27FC236}">
                <a16:creationId xmlns:a16="http://schemas.microsoft.com/office/drawing/2014/main" id="{995B91E2-3B4D-BA21-0174-7C513E22EA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57363" y="5673875"/>
            <a:ext cx="640080" cy="640080"/>
          </a:xfrm>
        </p:spPr>
      </p:pic>
      <p:pic>
        <p:nvPicPr>
          <p:cNvPr id="48" name="Picture Placeholder 47" descr="Customer review with solid fill">
            <a:extLst>
              <a:ext uri="{FF2B5EF4-FFF2-40B4-BE49-F238E27FC236}">
                <a16:creationId xmlns:a16="http://schemas.microsoft.com/office/drawing/2014/main" id="{6935C737-2D0E-4D1F-35D4-59861B1A83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457363" y="1743077"/>
            <a:ext cx="640080" cy="640080"/>
          </a:xfrm>
        </p:spPr>
      </p:pic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69" y="427409"/>
            <a:ext cx="7881046" cy="1901952"/>
          </a:xfrm>
        </p:spPr>
        <p:txBody>
          <a:bodyPr/>
          <a:lstStyle/>
          <a:p>
            <a:pPr algn="ctr"/>
            <a:r>
              <a:rPr lang="en-US" sz="6000">
                <a:latin typeface="Century Gothic" panose="020B0502020202020204" pitchFamily="34" charset="0"/>
              </a:rPr>
              <a:t>Proposed Solution 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34685B-2C47-EB65-F8CE-E49ECED9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705" y="2064995"/>
            <a:ext cx="8535002" cy="301311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IN">
                <a:ea typeface="+mn-lt"/>
                <a:cs typeface="+mn-lt"/>
              </a:rPr>
              <a:t>To address the inefficiencies in the college stationery store, we propose a </a:t>
            </a:r>
            <a:r>
              <a:rPr lang="en-IN" b="1">
                <a:ea typeface="+mn-lt"/>
                <a:cs typeface="+mn-lt"/>
              </a:rPr>
              <a:t>Smart Queue Management System (SQMS)</a:t>
            </a:r>
            <a:r>
              <a:rPr lang="en-IN">
                <a:ea typeface="+mn-lt"/>
                <a:cs typeface="+mn-lt"/>
              </a:rPr>
              <a:t>that digitizes the queue process, reduces waiting times, and enhances user experience. This system will improve operational efficiency and ensure a smoother workflow for students and staff.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IN" dirty="0">
                <a:ea typeface="+mn-lt"/>
                <a:cs typeface="+mn-lt"/>
              </a:rPr>
              <a:t>By leveraging modern technology, the system will provide real-time updates and automated notifications, allowing students to plan their visits more effectively. It will also help staff </a:t>
            </a:r>
            <a:r>
              <a:rPr lang="en-IN">
                <a:ea typeface="+mn-lt"/>
                <a:cs typeface="+mn-lt"/>
              </a:rPr>
              <a:t>manage peak hours efficiently, reducing stress and increasing productivity. </a:t>
            </a:r>
            <a:endParaRPr lang="en-IN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C65876-E26F-E381-8CCD-4E78ADCF39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93691" y="4247558"/>
            <a:ext cx="1798955" cy="2062163"/>
          </a:xfrm>
        </p:spPr>
        <p:txBody>
          <a:bodyPr/>
          <a:lstStyle/>
          <a:p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4" y="73100"/>
            <a:ext cx="9730593" cy="813868"/>
          </a:xfrm>
        </p:spPr>
        <p:txBody>
          <a:bodyPr/>
          <a:lstStyle/>
          <a:p>
            <a:r>
              <a:rPr lang="en-US" sz="6000">
                <a:latin typeface="Century Gothic" panose="020B0502020202020204" pitchFamily="34" charset="0"/>
              </a:rPr>
              <a:t>Key Features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12CD9-6F63-B3B3-F6AF-63BAF71DC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63" y="1263104"/>
            <a:ext cx="11817705" cy="47616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latin typeface="Times New Roman"/>
                <a:cs typeface="Times New Roman"/>
              </a:rPr>
              <a:t>Digital Token System</a:t>
            </a:r>
            <a:r>
              <a:rPr lang="en-US" sz="2400" dirty="0">
                <a:latin typeface="Times New Roman"/>
                <a:cs typeface="Times New Roman"/>
              </a:rPr>
              <a:t> – Students can generate virtual tokens via a mobile app or kiosk, reducing the need for physical queues.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latin typeface="Times New Roman"/>
                <a:cs typeface="Times New Roman"/>
              </a:rPr>
              <a:t>Real-Time Queue Updates</a:t>
            </a:r>
            <a:r>
              <a:rPr lang="en-US" sz="2400" dirty="0">
                <a:latin typeface="Times New Roman"/>
                <a:cs typeface="Times New Roman"/>
              </a:rPr>
              <a:t> – A display screen and mobile app provide live updates on queue status and estimated wait times.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latin typeface="Times New Roman"/>
                <a:cs typeface="Times New Roman"/>
              </a:rPr>
              <a:t>Automated Notifications</a:t>
            </a:r>
            <a:r>
              <a:rPr lang="en-US" sz="2400" dirty="0">
                <a:latin typeface="Times New Roman"/>
                <a:cs typeface="Times New Roman"/>
              </a:rPr>
              <a:t> – Students receive alerts via SMS or app when their turn is approaching, eliminating unnecessary waiting.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latin typeface="Times New Roman"/>
                <a:cs typeface="Times New Roman"/>
              </a:rPr>
              <a:t>Priority-Based Scheduling</a:t>
            </a:r>
            <a:r>
              <a:rPr lang="en-US" sz="2400" dirty="0">
                <a:latin typeface="Times New Roman"/>
                <a:cs typeface="Times New Roman"/>
              </a:rPr>
              <a:t> – Supports different scheduling methods like First-Come-First-Serve (FCFS) and priority handling for faculty or urgent requests.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latin typeface="Times New Roman"/>
                <a:cs typeface="Times New Roman"/>
              </a:rPr>
              <a:t>User-Friendly and Scalable</a:t>
            </a:r>
            <a:r>
              <a:rPr lang="en-US" sz="2400" dirty="0">
                <a:latin typeface="Times New Roman"/>
                <a:cs typeface="Times New Roman"/>
              </a:rPr>
              <a:t> – Simple interface for students and staff, with the potential to expand to other services like the library or cafeteria.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1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5505D-CDF3-4DEE-7851-CF6C2F90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80552"/>
            <a:ext cx="7961545" cy="887381"/>
          </a:xfrm>
        </p:spPr>
        <p:txBody>
          <a:bodyPr anchor="ctr">
            <a:normAutofit fontScale="90000"/>
          </a:bodyPr>
          <a:lstStyle/>
          <a:p>
            <a:r>
              <a:rPr lang="en-US" b="1" i="1" dirty="0">
                <a:latin typeface="Bookman Old Style"/>
              </a:rPr>
              <a:t>OS 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B76F2-BCBA-B2D3-788F-96B1D42A3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1932039"/>
            <a:ext cx="9849792" cy="41454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Topics Used in the Smart Queue Management System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Scheduling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Manages the queue using First-Come-First-Serve (FCFS) or Priority Scheduling to decide the order of service.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Inter-Process Communication (IPC)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Uses message queues to send real-time updates about queue status.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Used to Avoid Conflicts in Token Generation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Multithreading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Allows multiple students to request tokens at the same time without slowing down the system.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Efficiently stores and retrieves queue data to keep the system running smoothly.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7AA4C-A64F-C64B-D9EF-A4F3B854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2640" y="5266944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D0AFDD5-844D-364D-8AEC-50CF4D36D55D}" type="slidenum">
              <a:rPr lang="en-US" sz="6600" noProof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6600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6911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870" y="993794"/>
            <a:ext cx="4959821" cy="776012"/>
          </a:xfrm>
        </p:spPr>
        <p:txBody>
          <a:bodyPr/>
          <a:lstStyle/>
          <a:p>
            <a:r>
              <a:rPr lang="en-US" altLang="zh-CN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19" y="2010219"/>
            <a:ext cx="5766619" cy="3560837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Queue Management System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our college stationery store aims to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waiting times, improve efficiency, and enhance the overall experience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students and store staff. By implementing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token system, real-time queue updates, and automated scheduling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this solution will ensure: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service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structured queue management.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students—no need to stand in long lines.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workload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store staff, improving their efficiency.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scalable and flexible solution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be expanded for other college services.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AutoShape 2" descr="A digital queue management system in a college stationery shop. A screen displays real-time queue updates with token numbers and estimated wait times. Students receive notifications on their smartphones about their queue position. The shop counter has a structured line, and a shopkeeper efficiently serves students. The environment is well-organized, reducing crowding. The scene showcases the improved efficiency of the new system.">
            <a:extLst>
              <a:ext uri="{FF2B5EF4-FFF2-40B4-BE49-F238E27FC236}">
                <a16:creationId xmlns:a16="http://schemas.microsoft.com/office/drawing/2014/main" id="{906C8C73-EC09-200F-A7AE-F45BBC2BC3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931DF-5371-6263-A456-E627AA3E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3" y="853500"/>
            <a:ext cx="4959821" cy="49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{4EA83226-F512-4300-AB05-68509E6E3D19}tf11429527_win32</Template>
  <TotalTime>21</TotalTime>
  <Words>641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Bookman Old Style</vt:lpstr>
      <vt:lpstr>Calibri</vt:lpstr>
      <vt:lpstr>Century Gothic</vt:lpstr>
      <vt:lpstr>Karla</vt:lpstr>
      <vt:lpstr>Times New Roman</vt:lpstr>
      <vt:lpstr>Univers Condensed Light</vt:lpstr>
      <vt:lpstr>Wingdings</vt:lpstr>
      <vt:lpstr>Office Theme</vt:lpstr>
      <vt:lpstr>Stationary Management System</vt:lpstr>
      <vt:lpstr>Agenda</vt:lpstr>
      <vt:lpstr>Problem Statement</vt:lpstr>
      <vt:lpstr>Why Do We Need This System? </vt:lpstr>
      <vt:lpstr>Proposed Solution </vt:lpstr>
      <vt:lpstr>Key Features</vt:lpstr>
      <vt:lpstr>OS Topics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vinay p</dc:creator>
  <cp:lastModifiedBy>vinay p</cp:lastModifiedBy>
  <cp:revision>3</cp:revision>
  <dcterms:created xsi:type="dcterms:W3CDTF">2025-03-03T14:25:38Z</dcterms:created>
  <dcterms:modified xsi:type="dcterms:W3CDTF">2025-03-04T03:13:50Z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